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Muli"/>
      <p:regular r:id="rId50"/>
      <p:bold r:id="rId51"/>
      <p:italic r:id="rId52"/>
      <p:boldItalic r:id="rId53"/>
    </p:embeddedFont>
    <p:embeddedFont>
      <p:font typeface="Nixie One"/>
      <p:regular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Quicksand"/>
      <p:regular r:id="rId59"/>
      <p:bold r:id="rId60"/>
    </p:embeddedFon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6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Quicksan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uli-bold.fntdata"/><Relationship Id="rId50" Type="http://schemas.openxmlformats.org/officeDocument/2006/relationships/font" Target="fonts/Muli-regular.fntdata"/><Relationship Id="rId53" Type="http://schemas.openxmlformats.org/officeDocument/2006/relationships/font" Target="fonts/Muli-boldItalic.fntdata"/><Relationship Id="rId52" Type="http://schemas.openxmlformats.org/officeDocument/2006/relationships/font" Target="fonts/Muli-italic.fntdata"/><Relationship Id="rId11" Type="http://schemas.openxmlformats.org/officeDocument/2006/relationships/slide" Target="slides/slide7.xml"/><Relationship Id="rId55" Type="http://schemas.openxmlformats.org/officeDocument/2006/relationships/font" Target="fonts/Lato-regular.fntdata"/><Relationship Id="rId10" Type="http://schemas.openxmlformats.org/officeDocument/2006/relationships/slide" Target="slides/slide6.xml"/><Relationship Id="rId54" Type="http://schemas.openxmlformats.org/officeDocument/2006/relationships/font" Target="fonts/NixieOne-regular.fntdata"/><Relationship Id="rId13" Type="http://schemas.openxmlformats.org/officeDocument/2006/relationships/slide" Target="slides/slide9.xml"/><Relationship Id="rId57" Type="http://schemas.openxmlformats.org/officeDocument/2006/relationships/font" Target="fonts/Lato-italic.fntdata"/><Relationship Id="rId12" Type="http://schemas.openxmlformats.org/officeDocument/2006/relationships/slide" Target="slides/slide8.xml"/><Relationship Id="rId56" Type="http://schemas.openxmlformats.org/officeDocument/2006/relationships/font" Target="fonts/Lato-bold.fntdata"/><Relationship Id="rId15" Type="http://schemas.openxmlformats.org/officeDocument/2006/relationships/slide" Target="slides/slide11.xml"/><Relationship Id="rId59" Type="http://schemas.openxmlformats.org/officeDocument/2006/relationships/font" Target="fonts/Quicksand-regular.fntdata"/><Relationship Id="rId14" Type="http://schemas.openxmlformats.org/officeDocument/2006/relationships/slide" Target="slides/slide10.xml"/><Relationship Id="rId58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758ca51a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f758ca5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f758ca51a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f758ca5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758ca51a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758ca5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758ca51a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758ca5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f758ca51a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f758ca5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f758ca51a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f758ca5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f7794318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f779431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f917bde0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f917bde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f917bde0e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f917bde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f917bde0e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f917bde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f77943184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f7794318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f77943184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f7794318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650b1e0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650b1e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faf3045d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faf3045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f758ca51a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f758ca51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faf3045d9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faf3045d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f758ca51a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f758ca51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faf3045d9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faf3045d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f758ca51a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f758ca5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f758ca51a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f758ca5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faf3045d9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faf3045d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f650b1e0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f650b1e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f758ca51a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f758ca51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f758ca51a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f758ca51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f77943184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f779431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f77943184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f779431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f917bde0e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f917bde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fbb4d5e6f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fbb4d5e6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fc5ebfdb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fc5ebfd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f77943184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f7794318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faf3045d9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faf3045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faf3045d9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faf3045d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af3045d9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af3045d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Quicksand"/>
              <a:buNone/>
              <a:defRPr sz="48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">
  <p:cSld name="BLANK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1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1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54125" y="-3848625"/>
            <a:ext cx="16837400" cy="12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Quicksand"/>
              <a:buNone/>
              <a:defRPr sz="36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4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Quicksand"/>
              <a:buChar char="◇"/>
              <a:defRPr sz="2400"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￭"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￮"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●"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9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2" name="Google Shape;52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Quicksand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1" name="Google Shape;91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04" name="Google Shape;104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0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0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" Target="/ppt/slides/slide45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4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U-XH2zirHoAw73UIVbSeeJ33gAkoPAIJ/view" TargetMode="External"/><Relationship Id="rId4" Type="http://schemas.openxmlformats.org/officeDocument/2006/relationships/image" Target="../media/image4.png"/><Relationship Id="rId5" Type="http://schemas.openxmlformats.org/officeDocument/2006/relationships/slide" Target="/ppt/slides/slide45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fRq1NLHQInBgnF_l1Kn1ncf6MJaV6OS-/view" TargetMode="External"/><Relationship Id="rId4" Type="http://schemas.openxmlformats.org/officeDocument/2006/relationships/image" Target="../media/image9.jpg"/><Relationship Id="rId5" Type="http://schemas.openxmlformats.org/officeDocument/2006/relationships/slide" Target="/ppt/slides/slide4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slide" Target="/ppt/slides/slide4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slide" Target="/ppt/slides/slide4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45.xml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4--D4aXW73H0eZZpkPsCZ-7VKqLQKRF9/view" TargetMode="External"/><Relationship Id="rId4" Type="http://schemas.openxmlformats.org/officeDocument/2006/relationships/image" Target="../media/image11.jpg"/><Relationship Id="rId5" Type="http://schemas.openxmlformats.org/officeDocument/2006/relationships/slide" Target="/ppt/slides/slide45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45.xml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.xml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4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slide" Target="/ppt/slides/slide4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45.xml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45.xml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45.xml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45.xml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45.xml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45.xml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.xml"/><Relationship Id="rId4" Type="http://schemas.openxmlformats.org/officeDocument/2006/relationships/slide" Target="/ppt/slides/slide45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1.xml"/><Relationship Id="rId4" Type="http://schemas.openxmlformats.org/officeDocument/2006/relationships/slide" Target="/ppt/slides/slide45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dium.com/@sadatnazrul/the-dos-and-donts-of-principal-component-analysis-7c2e9dc8cc48" TargetMode="External"/><Relationship Id="rId4" Type="http://schemas.openxmlformats.org/officeDocument/2006/relationships/image" Target="../media/image13.png"/><Relationship Id="rId5" Type="http://schemas.openxmlformats.org/officeDocument/2006/relationships/slide" Target="/ppt/slides/slide45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slide" Target="/ppt/slides/slide4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slide" Target="/ppt/slides/slide45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45.xml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45.xml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45.xml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45.xml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45.xml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4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slide" Target="/ppt/slides/slide45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EdjeElectronics/TensorFlow-Object-Detection-API-Tutorial-Train-Multiple-Objects-Windows-10" TargetMode="External"/><Relationship Id="rId4" Type="http://schemas.openxmlformats.org/officeDocument/2006/relationships/slide" Target="/ppt/slides/slide45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ZU0wx5SuTZvLZUHm70WJHu7hJvPlr36d/view" TargetMode="External"/><Relationship Id="rId4" Type="http://schemas.openxmlformats.org/officeDocument/2006/relationships/image" Target="../media/image4.png"/><Relationship Id="rId5" Type="http://schemas.openxmlformats.org/officeDocument/2006/relationships/slide" Target="/ppt/slides/slide45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OMMCDeAR-Qb1mvWVxnpgWRugo7NeN_Lv/view" TargetMode="External"/><Relationship Id="rId4" Type="http://schemas.openxmlformats.org/officeDocument/2006/relationships/image" Target="../media/image4.png"/><Relationship Id="rId5" Type="http://schemas.openxmlformats.org/officeDocument/2006/relationships/slide" Target="/ppt/slides/slide4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5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5Dvt_mLrFIkDIZYSgl6gF4w9gmN4xfVw/view" TargetMode="External"/><Relationship Id="rId4" Type="http://schemas.openxmlformats.org/officeDocument/2006/relationships/image" Target="../media/image4.png"/><Relationship Id="rId5" Type="http://schemas.openxmlformats.org/officeDocument/2006/relationships/slide" Target="/ppt/slides/slide45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45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slide" Target="/ppt/slides/slide45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45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8" Type="http://schemas.openxmlformats.org/officeDocument/2006/relationships/slide" Target="/ppt/slides/slide45.xml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9.xml"/><Relationship Id="rId22" Type="http://schemas.openxmlformats.org/officeDocument/2006/relationships/slide" Target="/ppt/slides/slide29.xml"/><Relationship Id="rId21" Type="http://schemas.openxmlformats.org/officeDocument/2006/relationships/slide" Target="/ppt/slides/slide29.xml"/><Relationship Id="rId24" Type="http://schemas.openxmlformats.org/officeDocument/2006/relationships/slide" Target="/ppt/slides/slide32.xml"/><Relationship Id="rId23" Type="http://schemas.openxmlformats.org/officeDocument/2006/relationships/slide" Target="/ppt/slides/slide2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11.xml"/><Relationship Id="rId4" Type="http://schemas.openxmlformats.org/officeDocument/2006/relationships/slide" Target="/ppt/slides/slide13.xml"/><Relationship Id="rId9" Type="http://schemas.openxmlformats.org/officeDocument/2006/relationships/slide" Target="/ppt/slides/slide38.xml"/><Relationship Id="rId26" Type="http://schemas.openxmlformats.org/officeDocument/2006/relationships/slide" Target="/ppt/slides/slide32.xml"/><Relationship Id="rId25" Type="http://schemas.openxmlformats.org/officeDocument/2006/relationships/slide" Target="/ppt/slides/slide32.xml"/><Relationship Id="rId27" Type="http://schemas.openxmlformats.org/officeDocument/2006/relationships/slide" Target="/ppt/slides/slide1.xml"/><Relationship Id="rId5" Type="http://schemas.openxmlformats.org/officeDocument/2006/relationships/slide" Target="/ppt/slides/slide16.xml"/><Relationship Id="rId6" Type="http://schemas.openxmlformats.org/officeDocument/2006/relationships/slide" Target="/ppt/slides/slide19.xml"/><Relationship Id="rId7" Type="http://schemas.openxmlformats.org/officeDocument/2006/relationships/slide" Target="/ppt/slides/slide36.xml"/><Relationship Id="rId8" Type="http://schemas.openxmlformats.org/officeDocument/2006/relationships/slide" Target="/ppt/slides/slide37.xml"/><Relationship Id="rId11" Type="http://schemas.openxmlformats.org/officeDocument/2006/relationships/slide" Target="/ppt/slides/slide40.xml"/><Relationship Id="rId10" Type="http://schemas.openxmlformats.org/officeDocument/2006/relationships/slide" Target="/ppt/slides/slide39.xml"/><Relationship Id="rId13" Type="http://schemas.openxmlformats.org/officeDocument/2006/relationships/slide" Target="/ppt/slides/slide10.xml"/><Relationship Id="rId12" Type="http://schemas.openxmlformats.org/officeDocument/2006/relationships/slide" Target="/ppt/slides/slide10.xml"/><Relationship Id="rId15" Type="http://schemas.openxmlformats.org/officeDocument/2006/relationships/slide" Target="/ppt/slides/slide26.xml"/><Relationship Id="rId14" Type="http://schemas.openxmlformats.org/officeDocument/2006/relationships/slide" Target="/ppt/slides/slide26.xml"/><Relationship Id="rId17" Type="http://schemas.openxmlformats.org/officeDocument/2006/relationships/slide" Target="/ppt/slides/slide35.xml"/><Relationship Id="rId16" Type="http://schemas.openxmlformats.org/officeDocument/2006/relationships/slide" Target="/ppt/slides/slide35.xml"/><Relationship Id="rId19" Type="http://schemas.openxmlformats.org/officeDocument/2006/relationships/slide" Target="/ppt/slides/slide29.xml"/><Relationship Id="rId18" Type="http://schemas.openxmlformats.org/officeDocument/2006/relationships/slide" Target="/ppt/slides/slide2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slide" Target="/ppt/slides/slide4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l-yLBijvr8jD7q-iZv6cg9C5NFrtrF7o/view" TargetMode="External"/><Relationship Id="rId4" Type="http://schemas.openxmlformats.org/officeDocument/2006/relationships/image" Target="../media/image6.jpg"/><Relationship Id="rId5" Type="http://schemas.openxmlformats.org/officeDocument/2006/relationships/slide" Target="/ppt/slides/slide4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45.xm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4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4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ctrTitle"/>
          </p:nvPr>
        </p:nvSpPr>
        <p:spPr>
          <a:xfrm>
            <a:off x="1400250" y="210757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REAL-TIME, AI-ASSISTED FLAME STABILITY ANALYSIS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E1C6"/>
                </a:solidFill>
              </a:rPr>
              <a:t>application to flam</a:t>
            </a:r>
            <a:r>
              <a:rPr lang="en" sz="2400">
                <a:solidFill>
                  <a:srgbClr val="00E1C6"/>
                </a:solidFill>
              </a:rPr>
              <a:t>e spray pyrolysis</a:t>
            </a:r>
            <a:endParaRPr sz="2400">
              <a:solidFill>
                <a:srgbClr val="00E1C6"/>
              </a:solidFill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50" y="4167675"/>
            <a:ext cx="2387450" cy="83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75" y="4423675"/>
            <a:ext cx="2766299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>
            <a:hlinkClick action="ppaction://hlinksldjump" r:id="rId5"/>
          </p:cNvPr>
          <p:cNvSpPr/>
          <p:nvPr/>
        </p:nvSpPr>
        <p:spPr>
          <a:xfrm flipH="1" rot="10800000">
            <a:off x="5406600" y="380175"/>
            <a:ext cx="416400" cy="352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type="ctrTitle"/>
          </p:nvPr>
        </p:nvSpPr>
        <p:spPr>
          <a:xfrm>
            <a:off x="2743200" y="1735750"/>
            <a:ext cx="592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CLASSIFICATION</a:t>
            </a:r>
            <a:endParaRPr/>
          </a:p>
        </p:txBody>
      </p:sp>
      <p:sp>
        <p:nvSpPr>
          <p:cNvPr id="239" name="Google Shape;239;p21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Objective: quantitatively determine flame stability using video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Compare measurements of expert accounts to determine best means of quantifying stable vs. unstable flames</a:t>
            </a:r>
            <a:endParaRPr sz="1800"/>
          </a:p>
        </p:txBody>
      </p:sp>
      <p:sp>
        <p:nvSpPr>
          <p:cNvPr id="240" name="Google Shape;240;p2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1" name="Google Shape;241;p21">
            <a:hlinkClick action="ppaction://hlinksldjump" r:id="rId3"/>
          </p:cNvPr>
          <p:cNvSpPr/>
          <p:nvPr/>
        </p:nvSpPr>
        <p:spPr>
          <a:xfrm flipH="1" rot="10800000">
            <a:off x="276100" y="1394925"/>
            <a:ext cx="497400" cy="43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 title="flame-spray-3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15" y="1"/>
            <a:ext cx="6858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>
            <p:ph idx="4294967295" type="title"/>
          </p:nvPr>
        </p:nvSpPr>
        <p:spPr>
          <a:xfrm>
            <a:off x="254125" y="1905000"/>
            <a:ext cx="2109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Example #1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Stable Flame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8" name="Google Shape;248;p22">
            <a:hlinkClick action="ppaction://hlinksldjump" r:id="rId5"/>
          </p:cNvPr>
          <p:cNvSpPr/>
          <p:nvPr/>
        </p:nvSpPr>
        <p:spPr>
          <a:xfrm flipH="1" rot="10800000">
            <a:off x="189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idx="4294967295" type="title"/>
          </p:nvPr>
        </p:nvSpPr>
        <p:spPr>
          <a:xfrm>
            <a:off x="254125" y="1905000"/>
            <a:ext cx="2109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Example #2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Uns</a:t>
            </a: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table Flame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4" name="Google Shape;254;p23" title="flame-spray-0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>
            <a:hlinkClick action="ppaction://hlinksldjump" r:id="rId5"/>
          </p:cNvPr>
          <p:cNvSpPr/>
          <p:nvPr/>
        </p:nvSpPr>
        <p:spPr>
          <a:xfrm flipH="1" rot="10800000">
            <a:off x="189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idx="4294967295" type="title"/>
          </p:nvPr>
        </p:nvSpPr>
        <p:spPr>
          <a:xfrm>
            <a:off x="400050" y="1543050"/>
            <a:ext cx="2695500" cy="32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Quicksand"/>
                <a:ea typeface="Quicksand"/>
                <a:cs typeface="Quicksand"/>
                <a:sym typeface="Quicksand"/>
              </a:rPr>
              <a:t>Stability Indicator #1</a:t>
            </a:r>
            <a:endParaRPr b="1" sz="2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Bounding Box</a:t>
            </a:r>
            <a:endParaRPr b="1" sz="2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7676900" y="-243325"/>
            <a:ext cx="2057400" cy="165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>
            <a:hlinkClick action="ppaction://hlinksldjump" r:id="rId4"/>
          </p:cNvPr>
          <p:cNvSpPr/>
          <p:nvPr/>
        </p:nvSpPr>
        <p:spPr>
          <a:xfrm flipH="1" rot="10800000">
            <a:off x="189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stable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9" name="Google Shape;269;p25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 txBox="1"/>
          <p:nvPr>
            <p:ph idx="4294967295" type="ctrTitle"/>
          </p:nvPr>
        </p:nvSpPr>
        <p:spPr>
          <a:xfrm>
            <a:off x="1667575" y="2452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LUMINANCE FLUCTUATION VARIES WITH TIME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</a:t>
            </a: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stable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6" name="Google Shape;276;p26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>
            <p:ph idx="4294967295" type="ctrTitle"/>
          </p:nvPr>
        </p:nvSpPr>
        <p:spPr>
          <a:xfrm>
            <a:off x="1667575" y="2452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LUMINANCE FLUCTUATION VARIES WITH TIME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idx="4294967295" type="title"/>
          </p:nvPr>
        </p:nvSpPr>
        <p:spPr>
          <a:xfrm>
            <a:off x="254125" y="1905000"/>
            <a:ext cx="2109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Stability Indicator #2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Centroid Analysis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4" name="Google Shape;284;p27" title="centroid-flame-spray-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25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>
            <a:hlinkClick action="ppaction://hlinksldjump" r:id="rId5"/>
          </p:cNvPr>
          <p:cNvSpPr/>
          <p:nvPr/>
        </p:nvSpPr>
        <p:spPr>
          <a:xfrm flipH="1" rot="10800000">
            <a:off x="20020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stable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1" name="Google Shape;291;p28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>
            <p:ph idx="4294967295" type="ctrTitle"/>
          </p:nvPr>
        </p:nvSpPr>
        <p:spPr>
          <a:xfrm>
            <a:off x="1667575" y="3214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CENTROID POSITION FLUCTUATION</a:t>
            </a: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 VARIES WITH TIME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unstable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9" name="Google Shape;299;p29">
            <a:hlinkClick action="ppaction://hlinksldjump" r:id="rId3"/>
          </p:cNvPr>
          <p:cNvSpPr/>
          <p:nvPr/>
        </p:nvSpPr>
        <p:spPr>
          <a:xfrm flipH="1" rot="10800000">
            <a:off x="275675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>
            <p:ph idx="4294967295" type="ctrTitle"/>
          </p:nvPr>
        </p:nvSpPr>
        <p:spPr>
          <a:xfrm>
            <a:off x="1667575" y="3214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CENTROID POSITION FLUCTUATION VARIES WITH TIME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/>
          <p:nvPr/>
        </p:nvSpPr>
        <p:spPr>
          <a:xfrm>
            <a:off x="6175823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Joe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2425698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Debolina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8" name="Google Shape;308;p30"/>
          <p:cNvSpPr txBox="1"/>
          <p:nvPr>
            <p:ph idx="4294967295" type="title"/>
          </p:nvPr>
        </p:nvSpPr>
        <p:spPr>
          <a:xfrm>
            <a:off x="1732700" y="1253500"/>
            <a:ext cx="6951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COMPARISON OF RESULTS WITH 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EXPERT OPINIONS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553488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Jessica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4349184" y="202180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Dante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1" name="Google Shape;311;p30">
            <a:hlinkClick action="ppaction://hlinksldjump" r:id="rId3"/>
          </p:cNvPr>
          <p:cNvSpPr/>
          <p:nvPr/>
        </p:nvSpPr>
        <p:spPr>
          <a:xfrm flipH="1" rot="10800000">
            <a:off x="19470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idx="4294967295" type="title"/>
          </p:nvPr>
        </p:nvSpPr>
        <p:spPr>
          <a:xfrm>
            <a:off x="4126225" y="1331700"/>
            <a:ext cx="37530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FLAME SPRAY PYROLYSIS</a:t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" name="Google Shape;151;p13"/>
          <p:cNvSpPr txBox="1"/>
          <p:nvPr>
            <p:ph idx="4294967295" type="body"/>
          </p:nvPr>
        </p:nvSpPr>
        <p:spPr>
          <a:xfrm>
            <a:off x="4126225" y="1996400"/>
            <a:ext cx="3753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Synthesis</a:t>
            </a:r>
            <a:r>
              <a:rPr lang="en"/>
              <a:t> method for nanoparticle production in which sprayed solvent is combusted and powders are formed</a:t>
            </a:r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3382" r="19735" t="0"/>
          <a:stretch/>
        </p:blipFill>
        <p:spPr>
          <a:xfrm>
            <a:off x="-438150" y="1162050"/>
            <a:ext cx="4152900" cy="36012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3" name="Google Shape;153;p13"/>
          <p:cNvSpPr txBox="1"/>
          <p:nvPr>
            <p:ph idx="4294967295" type="title"/>
          </p:nvPr>
        </p:nvSpPr>
        <p:spPr>
          <a:xfrm>
            <a:off x="4126225" y="2921475"/>
            <a:ext cx="37530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PROBLEM</a:t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Google Shape;154;p13"/>
          <p:cNvSpPr txBox="1"/>
          <p:nvPr>
            <p:ph idx="4294967295" type="body"/>
          </p:nvPr>
        </p:nvSpPr>
        <p:spPr>
          <a:xfrm>
            <a:off x="4126225" y="3374400"/>
            <a:ext cx="3753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Unstable flame conditions mean the results of the synthesis process may be unreliable</a:t>
            </a:r>
            <a:endParaRPr/>
          </a:p>
        </p:txBody>
      </p:sp>
      <p:sp>
        <p:nvSpPr>
          <p:cNvPr id="155" name="Google Shape;155;p13">
            <a:hlinkClick action="ppaction://hlinksldjump" r:id="rId4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7" name="Google Shape;317;p31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>
            <p:ph idx="4294967295" type="ctrTitle"/>
          </p:nvPr>
        </p:nvSpPr>
        <p:spPr>
          <a:xfrm>
            <a:off x="1667575" y="1671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EXPERTS PROVIDE STABILITY EVALUATIONS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5" name="Google Shape;325;p32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>
            <p:ph idx="4294967295" type="ctrTitle"/>
          </p:nvPr>
        </p:nvSpPr>
        <p:spPr>
          <a:xfrm>
            <a:off x="1667575" y="1671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EXPERTS PROVIDE STABILITY EVALUATIONS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3" name="Google Shape;333;p33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3"/>
          <p:cNvSpPr txBox="1"/>
          <p:nvPr>
            <p:ph idx="4294967295" type="ctrTitle"/>
          </p:nvPr>
        </p:nvSpPr>
        <p:spPr>
          <a:xfrm>
            <a:off x="1667575" y="1671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EXPERTS PROVIDE STABILITY EVALUATIONS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1" name="Google Shape;341;p34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>
            <p:ph idx="4294967295" type="ctrTitle"/>
          </p:nvPr>
        </p:nvSpPr>
        <p:spPr>
          <a:xfrm>
            <a:off x="1667575" y="1671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EXPERTS PROVIDE STABILITY EVALUATIONS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9" name="Google Shape;349;p35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COMPARISON OF RESULTS WITH EXPERT EVALUATIONS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/>
        </p:nvSpPr>
        <p:spPr>
          <a:xfrm>
            <a:off x="4980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experts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7" name="Google Shape;357;p36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COMPARISON OF RESULTS WITH EXPERT EVALUATIONS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ctrTitle"/>
          </p:nvPr>
        </p:nvSpPr>
        <p:spPr>
          <a:xfrm>
            <a:off x="2743200" y="19918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MACHINE LEARNING</a:t>
            </a:r>
            <a:endParaRPr/>
          </a:p>
        </p:txBody>
      </p:sp>
      <p:sp>
        <p:nvSpPr>
          <p:cNvPr id="365" name="Google Shape;365;p37"/>
          <p:cNvSpPr txBox="1"/>
          <p:nvPr>
            <p:ph idx="1" type="subTitle"/>
          </p:nvPr>
        </p:nvSpPr>
        <p:spPr>
          <a:xfrm>
            <a:off x="2714550" y="315165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Objective: to see if an algorithm can learn (by itself) the difference between a stable and unstable flame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Principal component analysis on a number of inputs / features</a:t>
            </a:r>
            <a:endParaRPr sz="1800"/>
          </a:p>
        </p:txBody>
      </p:sp>
      <p:sp>
        <p:nvSpPr>
          <p:cNvPr id="366" name="Google Shape;366;p37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7" name="Google Shape;367;p37">
            <a:hlinkClick action="ppaction://hlinksldjump" r:id="rId3"/>
          </p:cNvPr>
          <p:cNvSpPr/>
          <p:nvPr/>
        </p:nvSpPr>
        <p:spPr>
          <a:xfrm flipH="1" rot="10800000">
            <a:off x="340400" y="14125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>
            <a:hlinkClick action="ppaction://hlinksldjump" r:id="rId4"/>
          </p:cNvPr>
          <p:cNvSpPr/>
          <p:nvPr/>
        </p:nvSpPr>
        <p:spPr>
          <a:xfrm flipH="1" rot="10800000">
            <a:off x="340400" y="14125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1732700" y="1609825"/>
            <a:ext cx="6720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374" name="Google Shape;374;p38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Dimensionality Reduction Technique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Lots of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Find orthogonal directions in the data that explain a maximum amount of variance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Fewer features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5" name="Google Shape;375;p38">
            <a:hlinkClick action="ppaction://hlinksldjump" r:id="rId3"/>
          </p:cNvPr>
          <p:cNvSpPr/>
          <p:nvPr/>
        </p:nvSpPr>
        <p:spPr>
          <a:xfrm flipH="1" rot="10800000">
            <a:off x="340400" y="970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>
            <a:hlinkClick action="ppaction://hlinksldjump" r:id="rId4"/>
          </p:cNvPr>
          <p:cNvSpPr/>
          <p:nvPr/>
        </p:nvSpPr>
        <p:spPr>
          <a:xfrm flipH="1" rot="10800000">
            <a:off x="340400" y="970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/>
        </p:nvSpPr>
        <p:spPr>
          <a:xfrm>
            <a:off x="64125" y="4576175"/>
            <a:ext cx="5964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https://medium.com/@sadatnazrul/the-dos-and-donts-of-principal-component-analysis-7c2e9dc8cc48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158250"/>
            <a:ext cx="573405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>
            <p:ph type="title"/>
          </p:nvPr>
        </p:nvSpPr>
        <p:spPr>
          <a:xfrm>
            <a:off x="2248675" y="355275"/>
            <a:ext cx="67203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Principal Component Analysis</a:t>
            </a:r>
            <a:endParaRPr sz="3600"/>
          </a:p>
        </p:txBody>
      </p:sp>
      <p:sp>
        <p:nvSpPr>
          <p:cNvPr id="384" name="Google Shape;384;p39">
            <a:hlinkClick action="ppaction://hlinksldjump" r:id="rId5"/>
          </p:cNvPr>
          <p:cNvSpPr/>
          <p:nvPr/>
        </p:nvSpPr>
        <p:spPr>
          <a:xfrm flipH="1" rot="10800000">
            <a:off x="332025" y="9105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4034600" y="1866300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2" name="Google Shape;392;p40">
            <a:hlinkClick action="ppaction://hlinksldjump" r:id="rId4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0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PCA RESULTS CAN BE CLUSTERED INTO STABLE VS UNSTABLE REGIONS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idx="4294967295" type="title"/>
          </p:nvPr>
        </p:nvSpPr>
        <p:spPr>
          <a:xfrm>
            <a:off x="1929050" y="0"/>
            <a:ext cx="65451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VISION: HUMANS AND SOFTWARE PERFORM A REAL-TIME OPTIMIZATION OF A SYNTHESIS PROCESS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6514" l="19420" r="30580" t="20203"/>
          <a:stretch/>
        </p:blipFill>
        <p:spPr>
          <a:xfrm>
            <a:off x="1620325" y="2186775"/>
            <a:ext cx="1888800" cy="16377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4">
            <a:alphaModFix/>
          </a:blip>
          <a:srcRect b="0" l="7706" r="20803" t="30565"/>
          <a:stretch/>
        </p:blipFill>
        <p:spPr>
          <a:xfrm>
            <a:off x="5578925" y="2186775"/>
            <a:ext cx="1888800" cy="16377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" name="Google Shape;163;p14"/>
          <p:cNvSpPr/>
          <p:nvPr/>
        </p:nvSpPr>
        <p:spPr>
          <a:xfrm>
            <a:off x="2366700" y="1363825"/>
            <a:ext cx="4410600" cy="732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98254" name="adj5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1C6"/>
              </a:solidFill>
            </a:endParaRPr>
          </a:p>
        </p:txBody>
      </p:sp>
      <p:sp>
        <p:nvSpPr>
          <p:cNvPr id="164" name="Google Shape;164;p14"/>
          <p:cNvSpPr/>
          <p:nvPr/>
        </p:nvSpPr>
        <p:spPr>
          <a:xfrm rot="10800000">
            <a:off x="2366700" y="3914525"/>
            <a:ext cx="4410600" cy="732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98254" name="adj5"/>
            </a:avLst>
          </a:prstGeom>
          <a:solidFill>
            <a:srgbClr val="19BBD5"/>
          </a:solidFill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E1C6"/>
              </a:solidFill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475" y="2186775"/>
            <a:ext cx="1159100" cy="11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>
            <p:ph idx="4294967295" type="subTitle"/>
          </p:nvPr>
        </p:nvSpPr>
        <p:spPr>
          <a:xfrm>
            <a:off x="3455100" y="3359400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Intelligent Python software drives optimization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67" name="Google Shape;167;p14"/>
          <p:cNvSpPr txBox="1"/>
          <p:nvPr>
            <p:ph idx="4294967295" type="subTitle"/>
          </p:nvPr>
        </p:nvSpPr>
        <p:spPr>
          <a:xfrm>
            <a:off x="3455100" y="1158575"/>
            <a:ext cx="22338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Data Collection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68" name="Google Shape;168;p14"/>
          <p:cNvSpPr txBox="1"/>
          <p:nvPr>
            <p:ph idx="4294967295" type="subTitle"/>
          </p:nvPr>
        </p:nvSpPr>
        <p:spPr>
          <a:xfrm>
            <a:off x="3427125" y="4244200"/>
            <a:ext cx="22338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Active Learning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69" name="Google Shape;169;p14"/>
          <p:cNvSpPr txBox="1"/>
          <p:nvPr>
            <p:ph idx="4294967295" type="subTitle"/>
          </p:nvPr>
        </p:nvSpPr>
        <p:spPr>
          <a:xfrm>
            <a:off x="-304750" y="2613225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Flame Spray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Pyrolysis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70" name="Google Shape;170;p14"/>
          <p:cNvSpPr txBox="1"/>
          <p:nvPr>
            <p:ph idx="4294967295" type="subTitle"/>
          </p:nvPr>
        </p:nvSpPr>
        <p:spPr>
          <a:xfrm>
            <a:off x="7214950" y="2613225"/>
            <a:ext cx="2178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Machine Learning Develops Model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71" name="Google Shape;171;p14"/>
          <p:cNvSpPr txBox="1"/>
          <p:nvPr>
            <p:ph idx="4294967295" type="subTitle"/>
          </p:nvPr>
        </p:nvSpPr>
        <p:spPr>
          <a:xfrm>
            <a:off x="42975" y="4714075"/>
            <a:ext cx="4127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M. Stan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i="1" lang="en">
                <a:solidFill>
                  <a:schemeClr val="lt2"/>
                </a:solidFill>
              </a:rPr>
              <a:t>et. al,</a:t>
            </a:r>
            <a:r>
              <a:rPr lang="en">
                <a:solidFill>
                  <a:schemeClr val="lt2"/>
                </a:solidFill>
              </a:rPr>
              <a:t> 2019, in preparation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2" name="Google Shape;172;p14">
            <a:hlinkClick action="ppaction://hlinksldjump" r:id="rId6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9" name="Google Shape;399;p41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1"/>
          <p:cNvSpPr txBox="1"/>
          <p:nvPr/>
        </p:nvSpPr>
        <p:spPr>
          <a:xfrm>
            <a:off x="4034600" y="1866300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41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PCA RESULTS CAN BE CLUSTERED INTO STABLE VS UNSTABLE REGIONS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8" name="Google Shape;408;p42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PCA RESULTS CAN BE CLUSTERED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2315825" y="4436950"/>
            <a:ext cx="3166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13%, 6% 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7" name="Google Shape;417;p43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 txBox="1"/>
          <p:nvPr/>
        </p:nvSpPr>
        <p:spPr>
          <a:xfrm>
            <a:off x="3494525" y="1989300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14%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0" name="Google Shape;420;p43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PCA RESULTS CAN BE CLUSTERED INTO STABLE VS UNSTABLE REGIONS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6" name="Google Shape;426;p44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 txBox="1"/>
          <p:nvPr/>
        </p:nvSpPr>
        <p:spPr>
          <a:xfrm>
            <a:off x="4034600" y="1866300"/>
            <a:ext cx="280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13%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9" name="Google Shape;429;p44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PCA RESULTS CAN BE CLUSTERED INTO STABLE VS UNSTABLE REGIONS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485275" y="1989300"/>
            <a:ext cx="118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PCA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5" name="Google Shape;435;p45">
            <a:hlinkClick action="ppaction://hlinksldjump" r:id="rId3"/>
          </p:cNvPr>
          <p:cNvSpPr/>
          <p:nvPr/>
        </p:nvSpPr>
        <p:spPr>
          <a:xfrm flipH="1" rot="10800000">
            <a:off x="360550" y="16788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837" y="966650"/>
            <a:ext cx="5805676" cy="38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2315825" y="4436950"/>
            <a:ext cx="3229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latin typeface="Muli"/>
                <a:ea typeface="Muli"/>
                <a:cs typeface="Muli"/>
                <a:sym typeface="Muli"/>
              </a:rPr>
              <a:t>Explained variance: 61%, 14%, 7%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8" name="Google Shape;438;p45"/>
          <p:cNvSpPr txBox="1"/>
          <p:nvPr>
            <p:ph idx="4294967295" type="ctrTitle"/>
          </p:nvPr>
        </p:nvSpPr>
        <p:spPr>
          <a:xfrm>
            <a:off x="1667575" y="319500"/>
            <a:ext cx="7102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PCA RESULTS CAN BE CLUSTERED INTO STABLE VS UNSTABLE REGIONS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ctrTitle"/>
          </p:nvPr>
        </p:nvSpPr>
        <p:spPr>
          <a:xfrm>
            <a:off x="2743200" y="19918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</a:t>
            </a:r>
            <a:endParaRPr/>
          </a:p>
        </p:txBody>
      </p:sp>
      <p:sp>
        <p:nvSpPr>
          <p:cNvPr id="444" name="Google Shape;444;p46"/>
          <p:cNvSpPr txBox="1"/>
          <p:nvPr>
            <p:ph idx="1" type="subTitle"/>
          </p:nvPr>
        </p:nvSpPr>
        <p:spPr>
          <a:xfrm>
            <a:off x="2714550" y="315165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Objective: real-time detection and alert for flame instability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 data gathering and training</a:t>
            </a:r>
            <a:endParaRPr sz="1800"/>
          </a:p>
        </p:txBody>
      </p:sp>
      <p:sp>
        <p:nvSpPr>
          <p:cNvPr id="445" name="Google Shape;445;p46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46" name="Google Shape;446;p46">
            <a:hlinkClick action="ppaction://hlinksldjump" r:id="rId3"/>
          </p:cNvPr>
          <p:cNvSpPr/>
          <p:nvPr/>
        </p:nvSpPr>
        <p:spPr>
          <a:xfrm flipH="1" rot="10800000">
            <a:off x="352550" y="13659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idx="4294967295" type="title"/>
          </p:nvPr>
        </p:nvSpPr>
        <p:spPr>
          <a:xfrm>
            <a:off x="1841677" y="352975"/>
            <a:ext cx="6175200" cy="13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REGION-BASED CONVOLUTIONAL NEURAL NETWORK</a:t>
            </a:r>
            <a:endParaRPr sz="3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1935525"/>
            <a:ext cx="6476075" cy="219591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/>
        </p:nvSpPr>
        <p:spPr>
          <a:xfrm>
            <a:off x="64125" y="4438900"/>
            <a:ext cx="5964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Girshick, R.B., Donahue, J., Darrell, T., &amp; Malik, J. (2016). Region-Based Convolutional Networks for Accurate Object Detection and Segmentation. </a:t>
            </a:r>
            <a:r>
              <a:rPr i="1"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IEEE Transactions on Pattern Analysis and Machine Intelligence, 38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142-158.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7">
            <a:hlinkClick action="ppaction://hlinksldjump" r:id="rId4"/>
          </p:cNvPr>
          <p:cNvSpPr/>
          <p:nvPr/>
        </p:nvSpPr>
        <p:spPr>
          <a:xfrm flipH="1" rot="10800000">
            <a:off x="2084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idx="4294967295" type="title"/>
          </p:nvPr>
        </p:nvSpPr>
        <p:spPr>
          <a:xfrm>
            <a:off x="541050" y="397850"/>
            <a:ext cx="4743600" cy="26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Training/Test Set: ~570 images incrementally picked from video clips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Number of classes: 4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Pilot flame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Stable [flame]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Unstable [flame]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Char char="●"/>
            </a:pPr>
            <a:r>
              <a:rPr b="1" lang="en" sz="200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Burner Cap</a:t>
            </a:r>
            <a:endParaRPr b="1" sz="2000"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Training time: ~13 hours</a:t>
            </a:r>
            <a:endParaRPr b="1" sz="2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0" name="Google Shape;460;p48"/>
          <p:cNvSpPr txBox="1"/>
          <p:nvPr/>
        </p:nvSpPr>
        <p:spPr>
          <a:xfrm>
            <a:off x="171600" y="4410250"/>
            <a:ext cx="59646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https://github.com/EdjeElectronics/TensorFlow-Object-Detection-API-Tutorial-Train-Multiple-Objects-Windows-10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8">
            <a:hlinkClick action="ppaction://hlinksldjump" r:id="rId4"/>
          </p:cNvPr>
          <p:cNvSpPr/>
          <p:nvPr/>
        </p:nvSpPr>
        <p:spPr>
          <a:xfrm flipH="1" rot="10800000">
            <a:off x="-1148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idx="4294967295" type="title"/>
          </p:nvPr>
        </p:nvSpPr>
        <p:spPr>
          <a:xfrm>
            <a:off x="90325" y="1905000"/>
            <a:ext cx="22728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Stable Flame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67" name="Google Shape;467;p49" title="detected-flame-spray-3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>
            <a:hlinkClick action="ppaction://hlinksldjump" r:id="rId5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idx="4294967295" type="title"/>
          </p:nvPr>
        </p:nvSpPr>
        <p:spPr>
          <a:xfrm>
            <a:off x="359325" y="1905000"/>
            <a:ext cx="2286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Unstable Flame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4" name="Google Shape;474;p50" title="detected-flame-spray-0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0">
            <a:hlinkClick action="ppaction://hlinksldjump" r:id="rId5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idx="4294967295" type="ctrTitle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TIME</a:t>
            </a:r>
            <a:endParaRPr b="1" sz="48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" name="Google Shape;178;p15"/>
          <p:cNvSpPr txBox="1"/>
          <p:nvPr>
            <p:ph idx="4294967295" type="subTitle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$$$</a:t>
            </a:r>
            <a:endParaRPr/>
          </a:p>
        </p:txBody>
      </p:sp>
      <p:sp>
        <p:nvSpPr>
          <p:cNvPr id="179" name="Google Shape;179;p15"/>
          <p:cNvSpPr txBox="1"/>
          <p:nvPr>
            <p:ph idx="4294967295" type="ctrTitle"/>
          </p:nvPr>
        </p:nvSpPr>
        <p:spPr>
          <a:xfrm>
            <a:off x="685800" y="35055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SAFETY</a:t>
            </a:r>
            <a:endParaRPr b="1" sz="480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15"/>
          <p:cNvSpPr txBox="1"/>
          <p:nvPr>
            <p:ph idx="4294967295" type="subTitle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!(</a:t>
            </a:r>
            <a:r>
              <a:rPr lang="en"/>
              <a:t>$$$ &lt; 0)</a:t>
            </a:r>
            <a:endParaRPr/>
          </a:p>
        </p:txBody>
      </p:sp>
      <p:sp>
        <p:nvSpPr>
          <p:cNvPr id="181" name="Google Shape;181;p15"/>
          <p:cNvSpPr txBox="1"/>
          <p:nvPr>
            <p:ph idx="4294967295" type="ctrTitle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uli"/>
                <a:ea typeface="Muli"/>
                <a:cs typeface="Muli"/>
                <a:sym typeface="Muli"/>
              </a:rPr>
              <a:t>RESOURCES</a:t>
            </a:r>
            <a:endParaRPr b="1" sz="4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2" name="Google Shape;182;p15"/>
          <p:cNvSpPr txBox="1"/>
          <p:nvPr>
            <p:ph idx="4294967295" type="subTitle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also $$$</a:t>
            </a:r>
            <a:endParaRPr/>
          </a:p>
        </p:txBody>
      </p:sp>
      <p:sp>
        <p:nvSpPr>
          <p:cNvPr id="183" name="Google Shape;183;p15">
            <a:hlinkClick action="ppaction://hlinksldjump" r:id="rId3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idx="4294967295" type="title"/>
          </p:nvPr>
        </p:nvSpPr>
        <p:spPr>
          <a:xfrm>
            <a:off x="359325" y="1905000"/>
            <a:ext cx="2286000" cy="3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Results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Unstable Flame Warning</a:t>
            </a:r>
            <a:endParaRPr b="1" sz="24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81" name="Google Shape;481;p51" title="Media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>
            <a:hlinkClick action="ppaction://hlinksldjump" r:id="rId5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/>
          <p:nvPr/>
        </p:nvSpPr>
        <p:spPr>
          <a:xfrm rot="-5400000">
            <a:off x="867325" y="468800"/>
            <a:ext cx="2691900" cy="3108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52"/>
          <p:cNvSpPr txBox="1"/>
          <p:nvPr>
            <p:ph idx="4294967295" type="ctrTitle"/>
          </p:nvPr>
        </p:nvSpPr>
        <p:spPr>
          <a:xfrm>
            <a:off x="3860175" y="677000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Quicksand"/>
                <a:ea typeface="Quicksand"/>
                <a:cs typeface="Quicksand"/>
                <a:sym typeface="Quicksand"/>
              </a:rPr>
              <a:t>Conclusion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9" name="Google Shape;489;p52"/>
          <p:cNvSpPr txBox="1"/>
          <p:nvPr>
            <p:ph idx="4294967295" type="subTitle"/>
          </p:nvPr>
        </p:nvSpPr>
        <p:spPr>
          <a:xfrm>
            <a:off x="4188825" y="1513379"/>
            <a:ext cx="43338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Bounding box can be good indicator of flame stability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PCA results yield stable vs unstable clusters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Object detection of unstable flame condition is fruitful</a:t>
            </a:r>
            <a:endParaRPr sz="2400"/>
          </a:p>
        </p:txBody>
      </p:sp>
      <p:grpSp>
        <p:nvGrpSpPr>
          <p:cNvPr id="490" name="Google Shape;490;p52"/>
          <p:cNvGrpSpPr/>
          <p:nvPr/>
        </p:nvGrpSpPr>
        <p:grpSpPr>
          <a:xfrm>
            <a:off x="1621835" y="1310750"/>
            <a:ext cx="1336831" cy="1424388"/>
            <a:chOff x="5970800" y="1619250"/>
            <a:chExt cx="428650" cy="456725"/>
          </a:xfrm>
        </p:grpSpPr>
        <p:sp>
          <p:nvSpPr>
            <p:cNvPr id="491" name="Google Shape;491;p5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52">
            <a:hlinkClick action="ppaction://hlinksldjump" r:id="rId3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3"/>
          <p:cNvSpPr txBox="1"/>
          <p:nvPr/>
        </p:nvSpPr>
        <p:spPr>
          <a:xfrm>
            <a:off x="64125" y="4758625"/>
            <a:ext cx="596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Unknown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53">
            <a:hlinkClick action="ppaction://hlinksldjump" r:id="rId4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/>
          <p:nvPr/>
        </p:nvSpPr>
        <p:spPr>
          <a:xfrm rot="-5400000">
            <a:off x="867325" y="468800"/>
            <a:ext cx="2691900" cy="3108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54"/>
          <p:cNvSpPr txBox="1"/>
          <p:nvPr>
            <p:ph idx="4294967295" type="ctrTitle"/>
          </p:nvPr>
        </p:nvSpPr>
        <p:spPr>
          <a:xfrm>
            <a:off x="4075925" y="891425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Quicksand"/>
                <a:ea typeface="Quicksand"/>
                <a:cs typeface="Quicksand"/>
                <a:sym typeface="Quicksand"/>
              </a:rPr>
              <a:t>Future Steps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10" name="Google Shape;510;p54"/>
          <p:cNvSpPr txBox="1"/>
          <p:nvPr>
            <p:ph idx="4294967295" type="subTitle"/>
          </p:nvPr>
        </p:nvSpPr>
        <p:spPr>
          <a:xfrm>
            <a:off x="4188825" y="1885339"/>
            <a:ext cx="43338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YOLO Object Detection Model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Autonomous Correction with Object Detection Results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◇"/>
            </a:pPr>
            <a:r>
              <a:rPr lang="en" sz="2400"/>
              <a:t>Integration of Dante’s Work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511" name="Google Shape;511;p54"/>
          <p:cNvGrpSpPr/>
          <p:nvPr/>
        </p:nvGrpSpPr>
        <p:grpSpPr>
          <a:xfrm>
            <a:off x="1621835" y="1310750"/>
            <a:ext cx="1336831" cy="1424388"/>
            <a:chOff x="5970800" y="1619250"/>
            <a:chExt cx="428650" cy="456725"/>
          </a:xfrm>
        </p:grpSpPr>
        <p:sp>
          <p:nvSpPr>
            <p:cNvPr id="512" name="Google Shape;512;p54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4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54">
            <a:hlinkClick action="ppaction://hlinksldjump" r:id="rId3"/>
          </p:cNvPr>
          <p:cNvSpPr/>
          <p:nvPr/>
        </p:nvSpPr>
        <p:spPr>
          <a:xfrm flipH="1" rot="10800000">
            <a:off x="198925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523" name="Google Shape;523;p55"/>
          <p:cNvSpPr txBox="1"/>
          <p:nvPr>
            <p:ph idx="1" type="body"/>
          </p:nvPr>
        </p:nvSpPr>
        <p:spPr>
          <a:xfrm>
            <a:off x="1732700" y="2255125"/>
            <a:ext cx="49443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everyone who made this experience and research possible</a:t>
            </a:r>
            <a:r>
              <a:rPr lang="en"/>
              <a:t>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Marius Stan, Noah Paulson, Dante Gil-Marin, Joe Libera, Debolina Dasgupta, Python, Tensorflow, EdjeElectronics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EERE Robotics Program, ORISE, DOE, Argonne National Laboratory, Lisa Reed, Stephanie Kendzora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Liliana Stan, John Murphy, Young Soo Park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Fellow Argonne Interns :) </a:t>
            </a:r>
            <a:endParaRPr/>
          </a:p>
        </p:txBody>
      </p:sp>
      <p:pic>
        <p:nvPicPr>
          <p:cNvPr id="524" name="Google Shape;524;p55"/>
          <p:cNvPicPr preferRelativeResize="0"/>
          <p:nvPr/>
        </p:nvPicPr>
        <p:blipFill rotWithShape="1">
          <a:blip r:embed="rId3">
            <a:alphaModFix/>
          </a:blip>
          <a:srcRect b="18545" l="-11364" r="-11364" t="9877"/>
          <a:stretch/>
        </p:blipFill>
        <p:spPr>
          <a:xfrm>
            <a:off x="2178525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5" name="Google Shape;525;p55"/>
          <p:cNvPicPr preferRelativeResize="0"/>
          <p:nvPr/>
        </p:nvPicPr>
        <p:blipFill rotWithShape="1">
          <a:blip r:embed="rId4">
            <a:alphaModFix/>
          </a:blip>
          <a:srcRect b="16707" l="-10532" r="-10532" t="6155"/>
          <a:stretch/>
        </p:blipFill>
        <p:spPr>
          <a:xfrm>
            <a:off x="3526479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6" name="Google Shape;526;p55"/>
          <p:cNvPicPr preferRelativeResize="0"/>
          <p:nvPr/>
        </p:nvPicPr>
        <p:blipFill rotWithShape="1">
          <a:blip r:embed="rId5">
            <a:alphaModFix/>
          </a:blip>
          <a:srcRect b="17891" l="-9693" r="-9681" t="6585"/>
          <a:stretch/>
        </p:blipFill>
        <p:spPr>
          <a:xfrm>
            <a:off x="6222388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55"/>
          <p:cNvPicPr preferRelativeResize="0"/>
          <p:nvPr/>
        </p:nvPicPr>
        <p:blipFill rotWithShape="1">
          <a:blip r:embed="rId6">
            <a:alphaModFix/>
          </a:blip>
          <a:srcRect b="7287" l="-11035" r="-11035" t="0"/>
          <a:stretch/>
        </p:blipFill>
        <p:spPr>
          <a:xfrm>
            <a:off x="7570331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8" name="Google Shape;528;p55"/>
          <p:cNvPicPr preferRelativeResize="0"/>
          <p:nvPr/>
        </p:nvPicPr>
        <p:blipFill rotWithShape="1">
          <a:blip r:embed="rId7">
            <a:alphaModFix/>
          </a:blip>
          <a:srcRect b="22230" l="-10974" r="-10962" t="12444"/>
          <a:stretch/>
        </p:blipFill>
        <p:spPr>
          <a:xfrm>
            <a:off x="4874429" y="384150"/>
            <a:ext cx="1347900" cy="1077900"/>
          </a:xfrm>
          <a:prstGeom prst="hexagon">
            <a:avLst>
              <a:gd fmla="val 28504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9" name="Google Shape;529;p55">
            <a:hlinkClick action="ppaction://hlinksldjump" r:id="rId8"/>
          </p:cNvPr>
          <p:cNvSpPr/>
          <p:nvPr/>
        </p:nvSpPr>
        <p:spPr>
          <a:xfrm flipH="1" rot="10800000">
            <a:off x="332025" y="7365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 txBox="1"/>
          <p:nvPr>
            <p:ph idx="1" type="body"/>
          </p:nvPr>
        </p:nvSpPr>
        <p:spPr>
          <a:xfrm>
            <a:off x="1434775" y="2227650"/>
            <a:ext cx="24273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3"/>
              </a:rPr>
              <a:t>Example FSP Videos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4"/>
              </a:rPr>
              <a:t>Bounding Box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5"/>
              </a:rPr>
              <a:t>Centroid Analysis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6"/>
              </a:rPr>
              <a:t>Experts Provide Flame Stability Evaluations</a:t>
            </a:r>
            <a:endParaRPr b="1">
              <a:solidFill>
                <a:srgbClr val="C6DAE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6DAEC"/>
              </a:solidFill>
            </a:endParaRPr>
          </a:p>
        </p:txBody>
      </p:sp>
      <p:sp>
        <p:nvSpPr>
          <p:cNvPr id="535" name="Google Shape;535;p56"/>
          <p:cNvSpPr txBox="1"/>
          <p:nvPr>
            <p:ph type="title"/>
          </p:nvPr>
        </p:nvSpPr>
        <p:spPr>
          <a:xfrm>
            <a:off x="2401350" y="53975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36" name="Google Shape;536;p56"/>
          <p:cNvSpPr txBox="1"/>
          <p:nvPr>
            <p:ph idx="3" type="body"/>
          </p:nvPr>
        </p:nvSpPr>
        <p:spPr>
          <a:xfrm>
            <a:off x="6547295" y="222765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7"/>
              </a:rPr>
              <a:t>RCNN Explanation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8"/>
              </a:rPr>
              <a:t>Training Method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9"/>
              </a:rPr>
              <a:t>Results: Stable Flame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0"/>
              </a:rPr>
              <a:t>Results: Unstable Flame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1"/>
              </a:rPr>
              <a:t>Unstable Flame Warning</a:t>
            </a:r>
            <a:endParaRPr b="1">
              <a:solidFill>
                <a:srgbClr val="C6DAEC"/>
              </a:solidFill>
            </a:endParaRPr>
          </a:p>
        </p:txBody>
      </p:sp>
      <p:sp>
        <p:nvSpPr>
          <p:cNvPr id="537" name="Google Shape;537;p56">
            <a:hlinkClick action="ppaction://hlinksldjump" r:id="rId12"/>
          </p:cNvPr>
          <p:cNvSpPr/>
          <p:nvPr/>
        </p:nvSpPr>
        <p:spPr>
          <a:xfrm>
            <a:off x="1617625" y="1356250"/>
            <a:ext cx="2447100" cy="7002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00E1C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E1C6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action="ppaction://hlinksldjump" r:id="rId13"/>
              </a:rPr>
              <a:t>Stability Classification</a:t>
            </a:r>
            <a:endParaRPr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8" name="Google Shape;538;p56">
            <a:hlinkClick action="ppaction://hlinksldjump" r:id="rId14"/>
          </p:cNvPr>
          <p:cNvSpPr/>
          <p:nvPr/>
        </p:nvSpPr>
        <p:spPr>
          <a:xfrm>
            <a:off x="4054932" y="1356250"/>
            <a:ext cx="2390700" cy="7002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19B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BBD5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action="ppaction://hlinksldjump" r:id="rId15"/>
              </a:rPr>
              <a:t>Unsupervised Machine Learning</a:t>
            </a:r>
            <a:endParaRPr b="1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9" name="Google Shape;539;p56">
            <a:hlinkClick action="ppaction://hlinksldjump" r:id="rId16"/>
          </p:cNvPr>
          <p:cNvSpPr/>
          <p:nvPr/>
        </p:nvSpPr>
        <p:spPr>
          <a:xfrm>
            <a:off x="6440357" y="1356250"/>
            <a:ext cx="2390700" cy="7002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3292E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93E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action="ppaction://hlinksldjump" r:id="rId17"/>
              </a:rPr>
              <a:t>Supervised Machine Learning</a:t>
            </a:r>
            <a:endParaRPr b="1">
              <a:solidFill>
                <a:srgbClr val="3393E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40" name="Google Shape;540;p56"/>
          <p:cNvSpPr txBox="1"/>
          <p:nvPr>
            <p:ph idx="1" type="body"/>
          </p:nvPr>
        </p:nvSpPr>
        <p:spPr>
          <a:xfrm>
            <a:off x="4036625" y="2227650"/>
            <a:ext cx="24273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8"/>
              </a:rPr>
              <a:t>Principal Component Analysis Explanation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19"/>
              </a:rPr>
              <a:t>PCA Results Can </a:t>
            </a:r>
            <a:r>
              <a:rPr b="1" lang="en">
                <a:uFill>
                  <a:noFill/>
                </a:uFill>
                <a:hlinkClick action="ppaction://hlinksldjump" r:id="rId20"/>
              </a:rPr>
              <a:t>Be Clustered</a:t>
            </a: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21"/>
              </a:rPr>
              <a:t> </a:t>
            </a:r>
            <a:r>
              <a:rPr b="1" lang="en">
                <a:uFill>
                  <a:noFill/>
                </a:uFill>
                <a:hlinkClick action="ppaction://hlinksldjump" r:id="rId22"/>
              </a:rPr>
              <a:t>(per Video</a:t>
            </a: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23"/>
              </a:rPr>
              <a:t>)</a:t>
            </a:r>
            <a:endParaRPr b="1">
              <a:solidFill>
                <a:srgbClr val="C6DAEC"/>
              </a:solidFill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Char char="◇"/>
            </a:pP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24"/>
              </a:rPr>
              <a:t>PCA R</a:t>
            </a:r>
            <a:r>
              <a:rPr b="1" lang="en">
                <a:uFill>
                  <a:noFill/>
                </a:uFill>
                <a:hlinkClick action="ppaction://hlinksldjump" r:id="rId25"/>
              </a:rPr>
              <a:t>esults Can Be Clustered </a:t>
            </a:r>
            <a:r>
              <a:rPr b="1" lang="en">
                <a:solidFill>
                  <a:srgbClr val="C6DAEC"/>
                </a:solidFill>
                <a:uFill>
                  <a:noFill/>
                </a:uFill>
                <a:hlinkClick action="ppaction://hlinksldjump" r:id="rId26"/>
              </a:rPr>
              <a:t>(per Frame)</a:t>
            </a:r>
            <a:endParaRPr b="1">
              <a:solidFill>
                <a:srgbClr val="C6DAEC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</a:endParaRPr>
          </a:p>
        </p:txBody>
      </p:sp>
      <p:sp>
        <p:nvSpPr>
          <p:cNvPr id="541" name="Google Shape;541;p56">
            <a:hlinkClick action="ppaction://hlinksldjump" r:id="rId27"/>
          </p:cNvPr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idx="4294967295" type="title"/>
          </p:nvPr>
        </p:nvSpPr>
        <p:spPr>
          <a:xfrm>
            <a:off x="1929050" y="0"/>
            <a:ext cx="65451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icksand"/>
                <a:ea typeface="Quicksand"/>
                <a:cs typeface="Quicksand"/>
                <a:sym typeface="Quicksand"/>
              </a:rPr>
              <a:t>CFD MODELING</a:t>
            </a:r>
            <a:endParaRPr sz="6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8" y="1465800"/>
            <a:ext cx="86582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/>
          <p:nvPr>
            <p:ph idx="4294967295" type="subTitle"/>
          </p:nvPr>
        </p:nvSpPr>
        <p:spPr>
          <a:xfrm>
            <a:off x="600025" y="4246775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Schematic of FSP reactor setup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91" name="Google Shape;191;p16"/>
          <p:cNvSpPr txBox="1"/>
          <p:nvPr>
            <p:ph idx="4294967295" type="subTitle"/>
          </p:nvPr>
        </p:nvSpPr>
        <p:spPr>
          <a:xfrm>
            <a:off x="5613725" y="4246775"/>
            <a:ext cx="2446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Sample results for pilot flame stabilization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92" name="Google Shape;192;p16"/>
          <p:cNvSpPr txBox="1"/>
          <p:nvPr>
            <p:ph idx="4294967295" type="subTitle"/>
          </p:nvPr>
        </p:nvSpPr>
        <p:spPr>
          <a:xfrm>
            <a:off x="3224750" y="4246775"/>
            <a:ext cx="22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D. Dasgupta </a:t>
            </a:r>
            <a:r>
              <a:rPr i="1" lang="en">
                <a:solidFill>
                  <a:schemeClr val="lt2"/>
                </a:solidFill>
              </a:rPr>
              <a:t>et. al,</a:t>
            </a:r>
            <a:r>
              <a:rPr lang="en">
                <a:solidFill>
                  <a:schemeClr val="lt2"/>
                </a:solidFill>
              </a:rPr>
              <a:t> 2019, in preparation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3" name="Google Shape;193;p16">
            <a:hlinkClick action="ppaction://hlinksldjump" r:id="rId4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idx="4294967295" type="title"/>
          </p:nvPr>
        </p:nvSpPr>
        <p:spPr>
          <a:xfrm>
            <a:off x="1929050" y="0"/>
            <a:ext cx="65451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icksand"/>
                <a:ea typeface="Quicksand"/>
                <a:cs typeface="Quicksand"/>
                <a:sym typeface="Quicksand"/>
              </a:rPr>
              <a:t>CFD MODELING</a:t>
            </a:r>
            <a:endParaRPr sz="60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9" name="Google Shape;199;p17" title="Media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400" y="1465800"/>
            <a:ext cx="4497200" cy="33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idx="4294967295" type="subTitle"/>
          </p:nvPr>
        </p:nvSpPr>
        <p:spPr>
          <a:xfrm>
            <a:off x="42975" y="4714075"/>
            <a:ext cx="4127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D. Dasgupta </a:t>
            </a:r>
            <a:r>
              <a:rPr i="1" lang="en">
                <a:solidFill>
                  <a:schemeClr val="lt2"/>
                </a:solidFill>
              </a:rPr>
              <a:t>et. al,</a:t>
            </a:r>
            <a:r>
              <a:rPr lang="en">
                <a:solidFill>
                  <a:schemeClr val="lt2"/>
                </a:solidFill>
              </a:rPr>
              <a:t> 2019, in preparation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1" name="Google Shape;201;p17">
            <a:hlinkClick action="ppaction://hlinksldjump" r:id="rId5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/>
        </p:nvSpPr>
        <p:spPr>
          <a:xfrm>
            <a:off x="64125" y="4758625"/>
            <a:ext cx="596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Unknown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8">
            <a:hlinkClick action="ppaction://hlinksldjump" r:id="rId3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800" y="821975"/>
            <a:ext cx="3516400" cy="403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>
            <p:ph idx="4294967295" type="ctrTitle"/>
          </p:nvPr>
        </p:nvSpPr>
        <p:spPr>
          <a:xfrm>
            <a:off x="2023125" y="180900"/>
            <a:ext cx="6965400" cy="5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Reading papers about physics behind FSP...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/>
          <p:nvPr/>
        </p:nvSpPr>
        <p:spPr>
          <a:xfrm rot="-5400000">
            <a:off x="867325" y="468800"/>
            <a:ext cx="2691900" cy="3108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19"/>
          <p:cNvSpPr txBox="1"/>
          <p:nvPr>
            <p:ph idx="4294967295" type="ctrTitle"/>
          </p:nvPr>
        </p:nvSpPr>
        <p:spPr>
          <a:xfrm>
            <a:off x="4075950" y="1227100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Quicksand"/>
                <a:ea typeface="Quicksand"/>
                <a:cs typeface="Quicksand"/>
                <a:sym typeface="Quicksand"/>
              </a:rPr>
              <a:t>TOOLS / APPROACH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" name="Google Shape;216;p19"/>
          <p:cNvSpPr txBox="1"/>
          <p:nvPr>
            <p:ph idx="4294967295" type="subTitle"/>
          </p:nvPr>
        </p:nvSpPr>
        <p:spPr>
          <a:xfrm>
            <a:off x="4188825" y="2721155"/>
            <a:ext cx="433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Python (OpenCV, Scikit-Learn, Scipy</a:t>
            </a:r>
            <a:r>
              <a:rPr lang="en" sz="2400"/>
              <a:t>, Numpy, Pandas</a:t>
            </a:r>
            <a:r>
              <a:rPr lang="en" sz="2400"/>
              <a:t>), Tensorflow, CUDA</a:t>
            </a:r>
            <a:endParaRPr sz="2400"/>
          </a:p>
        </p:txBody>
      </p:sp>
      <p:grpSp>
        <p:nvGrpSpPr>
          <p:cNvPr id="217" name="Google Shape;217;p19"/>
          <p:cNvGrpSpPr/>
          <p:nvPr/>
        </p:nvGrpSpPr>
        <p:grpSpPr>
          <a:xfrm>
            <a:off x="1427156" y="1416919"/>
            <a:ext cx="1572257" cy="1212059"/>
            <a:chOff x="5241175" y="4959100"/>
            <a:chExt cx="539775" cy="517775"/>
          </a:xfrm>
        </p:grpSpPr>
        <p:sp>
          <p:nvSpPr>
            <p:cNvPr id="218" name="Google Shape;218;p1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9">
            <a:hlinkClick action="ppaction://hlinksldjump" r:id="rId3"/>
          </p:cNvPr>
          <p:cNvSpPr/>
          <p:nvPr/>
        </p:nvSpPr>
        <p:spPr>
          <a:xfrm flipH="1" rot="10800000">
            <a:off x="230750" y="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910125" y="2179225"/>
            <a:ext cx="2484600" cy="13251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00E1C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Stability Classification</a:t>
            </a:r>
            <a:endParaRPr sz="18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3232275" y="2179225"/>
            <a:ext cx="24273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19B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Unsupervised Machine Learning</a:t>
            </a:r>
            <a:endParaRPr sz="18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5501750" y="2179225"/>
            <a:ext cx="24273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3292E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Supervised Machine Learning</a:t>
            </a:r>
            <a:endParaRPr sz="180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3" name="Google Shape;233;p20">
            <a:hlinkClick action="ppaction://hlinksldjump" r:id="rId3"/>
          </p:cNvPr>
          <p:cNvSpPr/>
          <p:nvPr/>
        </p:nvSpPr>
        <p:spPr>
          <a:xfrm flipH="1" rot="10800000">
            <a:off x="317025" y="118600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